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" r:id="rId2"/>
    <p:sldId id="257" r:id="rId3"/>
    <p:sldId id="275" r:id="rId4"/>
    <p:sldId id="260" r:id="rId5"/>
    <p:sldId id="276" r:id="rId6"/>
    <p:sldId id="277" r:id="rId7"/>
    <p:sldId id="278" r:id="rId8"/>
    <p:sldId id="283" r:id="rId9"/>
    <p:sldId id="279" r:id="rId10"/>
    <p:sldId id="284" r:id="rId11"/>
    <p:sldId id="287" r:id="rId12"/>
    <p:sldId id="281" r:id="rId13"/>
    <p:sldId id="286" r:id="rId14"/>
    <p:sldId id="285" r:id="rId15"/>
    <p:sldId id="282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9" autoAdjust="0"/>
    <p:restoredTop sz="94660"/>
  </p:normalViewPr>
  <p:slideViewPr>
    <p:cSldViewPr snapToGrid="0">
      <p:cViewPr>
        <p:scale>
          <a:sx n="127" d="100"/>
          <a:sy n="127" d="100"/>
        </p:scale>
        <p:origin x="-80" y="-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t>5/23/25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5/23/25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5/23/25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5/23/25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5/23/25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16606-7903-6B72-B757-89F93977A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DE525-B113-1234-C319-7877EE35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4.2.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–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4E362-6421-DF46-37D5-D3F3BCA39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DD3E5-EBD9-CA7C-4236-0148CD534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612" y="811366"/>
            <a:ext cx="7278775" cy="523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2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83F2B-FBB6-228F-4DA3-DDE9E6674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DBABE-8DAA-8C33-6FE7-F3AB81C2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–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61F81-BF57-38C8-198C-ECCFE867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9FD60-A82E-2EB8-B8B3-27DEA142F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204" y="860415"/>
            <a:ext cx="6313592" cy="532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83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860D6-0F15-6832-9940-6D02A1D84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8A08F-3265-68C9-AECF-BEC64F1A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thái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0565D7-7547-987D-8497-F2648BF6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70864F61-AC8F-C77D-9BE7-72A77A2D64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9DCACCE0-8D59-1135-CDBD-35E47A8138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diagram of a diagram&#10;&#10;AI-generated content may be incorrect.">
            <a:extLst>
              <a:ext uri="{FF2B5EF4-FFF2-40B4-BE49-F238E27FC236}">
                <a16:creationId xmlns:a16="http://schemas.microsoft.com/office/drawing/2014/main" id="{31F8350F-9225-2CD5-241C-4D2EC229F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989" y="831992"/>
            <a:ext cx="8818023" cy="519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12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CA41E-9B6D-6040-F268-4AE3E406E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23198-64E8-88DB-72EC-DF801F9D7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1352B-DD85-4F2D-9B4B-B205A6C76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97A20E-52D3-477F-634A-309F03E23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5195"/>
            <a:ext cx="12192000" cy="386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04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7B88D-9705-B3C5-A577-7D1E0877D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8AAEA-D4CC-E313-842D-ED418FCE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ERD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E3040-806D-1256-F696-50579F0B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2" name="Picture 11" descr="A diagram of a company&#10;&#10;AI-generated content may be incorrect.">
            <a:extLst>
              <a:ext uri="{FF2B5EF4-FFF2-40B4-BE49-F238E27FC236}">
                <a16:creationId xmlns:a16="http://schemas.microsoft.com/office/drawing/2014/main" id="{E9941605-7F0A-B2E9-DB27-4DB3DA1D6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4476"/>
            <a:ext cx="12192000" cy="570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83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71679-440C-0B3F-BA58-8CD7EF190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DF638-7148-978F-0238-2899C3213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E5D19-E1F8-04DD-DB41-D40BA9B4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9F88528-5D36-73CA-9B37-83B0A2D91387}"/>
              </a:ext>
            </a:extLst>
          </p:cNvPr>
          <p:cNvGrpSpPr/>
          <p:nvPr/>
        </p:nvGrpSpPr>
        <p:grpSpPr>
          <a:xfrm>
            <a:off x="1612486" y="1247669"/>
            <a:ext cx="8967029" cy="4362663"/>
            <a:chOff x="1612194" y="1782581"/>
            <a:chExt cx="8967029" cy="43626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5D1A8FB-ECD9-97A8-9A8C-0ECF997F1AE2}"/>
                </a:ext>
              </a:extLst>
            </p:cNvPr>
            <p:cNvCxnSpPr/>
            <p:nvPr/>
          </p:nvCxnSpPr>
          <p:spPr>
            <a:xfrm>
              <a:off x="2867674" y="3655470"/>
              <a:ext cx="1966913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4ACA78B-C0CD-2D92-3A6D-AAE41EA752CA}"/>
                </a:ext>
              </a:extLst>
            </p:cNvPr>
            <p:cNvGrpSpPr/>
            <p:nvPr/>
          </p:nvGrpSpPr>
          <p:grpSpPr>
            <a:xfrm>
              <a:off x="2656579" y="3549923"/>
              <a:ext cx="211094" cy="211094"/>
              <a:chOff x="1677812" y="4248152"/>
              <a:chExt cx="211094" cy="21109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779BEA23-5A1F-3A28-B3CE-2FAB985ADCD2}"/>
                  </a:ext>
                </a:extLst>
              </p:cNvPr>
              <p:cNvSpPr/>
              <p:nvPr/>
            </p:nvSpPr>
            <p:spPr>
              <a:xfrm>
                <a:off x="1677812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1E01948A-94A1-6BBF-FDF1-7726E93986AF}"/>
                  </a:ext>
                </a:extLst>
              </p:cNvPr>
              <p:cNvSpPr/>
              <p:nvPr/>
            </p:nvSpPr>
            <p:spPr>
              <a:xfrm>
                <a:off x="1708100" y="4278440"/>
                <a:ext cx="150518" cy="150518"/>
              </a:xfrm>
              <a:prstGeom prst="ellipse">
                <a:avLst/>
              </a:prstGeom>
              <a:solidFill>
                <a:srgbClr val="FF59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4ABCC7-16BA-E456-CB52-3F4C11B6D3C0}"/>
                </a:ext>
              </a:extLst>
            </p:cNvPr>
            <p:cNvCxnSpPr/>
            <p:nvPr/>
          </p:nvCxnSpPr>
          <p:spPr>
            <a:xfrm>
              <a:off x="5015393" y="3655470"/>
              <a:ext cx="1966913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29159B-A264-157C-9380-03D800F5AD31}"/>
                </a:ext>
              </a:extLst>
            </p:cNvPr>
            <p:cNvGrpSpPr/>
            <p:nvPr/>
          </p:nvGrpSpPr>
          <p:grpSpPr>
            <a:xfrm>
              <a:off x="4834586" y="3549923"/>
              <a:ext cx="211094" cy="211094"/>
              <a:chOff x="3855819" y="4248152"/>
              <a:chExt cx="211094" cy="211094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C2B8EE5-2346-A3C9-4652-516090FDDD48}"/>
                  </a:ext>
                </a:extLst>
              </p:cNvPr>
              <p:cNvSpPr/>
              <p:nvPr/>
            </p:nvSpPr>
            <p:spPr>
              <a:xfrm>
                <a:off x="3855819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1402A03B-7441-6B91-579B-318E516989A5}"/>
                  </a:ext>
                </a:extLst>
              </p:cNvPr>
              <p:cNvSpPr/>
              <p:nvPr/>
            </p:nvSpPr>
            <p:spPr>
              <a:xfrm>
                <a:off x="3886107" y="4278440"/>
                <a:ext cx="150518" cy="150518"/>
              </a:xfrm>
              <a:prstGeom prst="ellipse">
                <a:avLst/>
              </a:prstGeom>
              <a:solidFill>
                <a:srgbClr val="52CB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0415360-B8C0-309C-45FF-82D3A4D4CA19}"/>
                </a:ext>
              </a:extLst>
            </p:cNvPr>
            <p:cNvGrpSpPr/>
            <p:nvPr/>
          </p:nvGrpSpPr>
          <p:grpSpPr>
            <a:xfrm>
              <a:off x="6952017" y="3549923"/>
              <a:ext cx="211094" cy="211094"/>
              <a:chOff x="5973250" y="4248152"/>
              <a:chExt cx="211094" cy="211094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D00D04-57A0-6D3A-AE5F-FBD3687180C7}"/>
                  </a:ext>
                </a:extLst>
              </p:cNvPr>
              <p:cNvSpPr/>
              <p:nvPr/>
            </p:nvSpPr>
            <p:spPr>
              <a:xfrm>
                <a:off x="5973250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55CEC1C-5AEE-D499-795F-1F03FB368262}"/>
                  </a:ext>
                </a:extLst>
              </p:cNvPr>
              <p:cNvSpPr/>
              <p:nvPr/>
            </p:nvSpPr>
            <p:spPr>
              <a:xfrm>
                <a:off x="6003538" y="4278440"/>
                <a:ext cx="150518" cy="150518"/>
              </a:xfrm>
              <a:prstGeom prst="ellipse">
                <a:avLst/>
              </a:prstGeom>
              <a:solidFill>
                <a:srgbClr val="FEC6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3097632-F31B-C403-8FE3-E6DF8D428973}"/>
                </a:ext>
              </a:extLst>
            </p:cNvPr>
            <p:cNvGrpSpPr/>
            <p:nvPr/>
          </p:nvGrpSpPr>
          <p:grpSpPr>
            <a:xfrm>
              <a:off x="1612194" y="3927634"/>
              <a:ext cx="2289049" cy="1678086"/>
              <a:chOff x="1514240" y="4816886"/>
              <a:chExt cx="2289049" cy="1678086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F3F579D-2A69-39F8-C134-D3799AC82D19}"/>
                  </a:ext>
                </a:extLst>
              </p:cNvPr>
              <p:cNvSpPr txBox="1"/>
              <p:nvPr/>
            </p:nvSpPr>
            <p:spPr>
              <a:xfrm>
                <a:off x="1514240" y="4816886"/>
                <a:ext cx="22890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1st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46A4ED1-15AB-6082-7F9B-B4FBCCDBC37C}"/>
                  </a:ext>
                </a:extLst>
              </p:cNvPr>
              <p:cNvSpPr txBox="1"/>
              <p:nvPr/>
            </p:nvSpPr>
            <p:spPr>
              <a:xfrm>
                <a:off x="1733898" y="5294643"/>
                <a:ext cx="184973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Nắm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được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quy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trình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phân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tích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thiết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kế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hệ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thống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phần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mềm</a:t>
                </a: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7B79ECC-945F-3949-5992-A0BF1B7C5D7D}"/>
                </a:ext>
              </a:extLst>
            </p:cNvPr>
            <p:cNvGrpSpPr/>
            <p:nvPr/>
          </p:nvGrpSpPr>
          <p:grpSpPr>
            <a:xfrm>
              <a:off x="3801104" y="3927634"/>
              <a:ext cx="2289049" cy="1959848"/>
              <a:chOff x="1514240" y="4816886"/>
              <a:chExt cx="2289049" cy="1959848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C141C9F-4268-0BF3-2013-BE2C573E2CA0}"/>
                  </a:ext>
                </a:extLst>
              </p:cNvPr>
              <p:cNvSpPr txBox="1"/>
              <p:nvPr/>
            </p:nvSpPr>
            <p:spPr>
              <a:xfrm>
                <a:off x="1514240" y="4816886"/>
                <a:ext cx="22890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52C9BD"/>
                    </a:solidFill>
                    <a:latin typeface="Tw Cen MT" panose="020B0602020104020603" pitchFamily="34" charset="0"/>
                  </a:rPr>
                  <a:t>2nd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140E444-55B6-EFCB-DB89-9B9C63809168}"/>
                  </a:ext>
                </a:extLst>
              </p:cNvPr>
              <p:cNvSpPr txBox="1"/>
              <p:nvPr/>
            </p:nvSpPr>
            <p:spPr>
              <a:xfrm>
                <a:off x="1637530" y="5299406"/>
                <a:ext cx="196925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Nắm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được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cách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vẽ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ý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nghĩa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các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ký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hiệu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trong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các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biểu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đồ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trong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quá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trình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phân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tích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thiết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kế</a:t>
                </a: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8EFEE31-3A84-53D5-77C5-40F9366EBFF0}"/>
                </a:ext>
              </a:extLst>
            </p:cNvPr>
            <p:cNvGrpSpPr/>
            <p:nvPr/>
          </p:nvGrpSpPr>
          <p:grpSpPr>
            <a:xfrm>
              <a:off x="5930243" y="3927634"/>
              <a:ext cx="2289049" cy="1946162"/>
              <a:chOff x="1514240" y="4816886"/>
              <a:chExt cx="2289049" cy="1946162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984016A-FDA8-6201-A18F-DB55A1102F35}"/>
                  </a:ext>
                </a:extLst>
              </p:cNvPr>
              <p:cNvSpPr txBox="1"/>
              <p:nvPr/>
            </p:nvSpPr>
            <p:spPr>
              <a:xfrm>
                <a:off x="1514240" y="4816886"/>
                <a:ext cx="22890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FEC630"/>
                    </a:solidFill>
                    <a:latin typeface="Tw Cen MT" panose="020B0602020104020603" pitchFamily="34" charset="0"/>
                  </a:rPr>
                  <a:t>3rd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656C52C-DB69-D805-F499-19A9C7728037}"/>
                  </a:ext>
                </a:extLst>
              </p:cNvPr>
              <p:cNvSpPr txBox="1"/>
              <p:nvPr/>
            </p:nvSpPr>
            <p:spPr>
              <a:xfrm>
                <a:off x="1733898" y="5285720"/>
                <a:ext cx="1849733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Nắm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được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yêu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cầu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về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tài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liệu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đầu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ra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sau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quá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trình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phân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tích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và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thiết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kế</a:t>
                </a: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C869338-0A1F-7551-CBB4-01FABDD9ABBB}"/>
                </a:ext>
              </a:extLst>
            </p:cNvPr>
            <p:cNvGrpSpPr/>
            <p:nvPr/>
          </p:nvGrpSpPr>
          <p:grpSpPr>
            <a:xfrm>
              <a:off x="2118877" y="1788131"/>
              <a:ext cx="1275682" cy="1275682"/>
              <a:chOff x="3063120" y="1755914"/>
              <a:chExt cx="1275682" cy="1275682"/>
            </a:xfrm>
          </p:grpSpPr>
          <p:sp>
            <p:nvSpPr>
              <p:cNvPr id="27" name="Teardrop 26">
                <a:extLst>
                  <a:ext uri="{FF2B5EF4-FFF2-40B4-BE49-F238E27FC236}">
                    <a16:creationId xmlns:a16="http://schemas.microsoft.com/office/drawing/2014/main" id="{8A863DF7-D3A4-18BB-6E78-A973E647B33E}"/>
                  </a:ext>
                </a:extLst>
              </p:cNvPr>
              <p:cNvSpPr/>
              <p:nvPr/>
            </p:nvSpPr>
            <p:spPr>
              <a:xfrm rot="8100000">
                <a:off x="3063120" y="1755914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FF59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BC26873-406C-6C21-ED0C-E743D192D296}"/>
                  </a:ext>
                </a:extLst>
              </p:cNvPr>
              <p:cNvSpPr/>
              <p:nvPr/>
            </p:nvSpPr>
            <p:spPr>
              <a:xfrm>
                <a:off x="3257469" y="1948912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970947E9-2D7A-243C-4EC0-30BAD0C80D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6696" y="2066644"/>
                <a:ext cx="627392" cy="627390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062DE3-F181-CD52-D19C-AC8833F045E0}"/>
                </a:ext>
              </a:extLst>
            </p:cNvPr>
            <p:cNvGrpSpPr/>
            <p:nvPr/>
          </p:nvGrpSpPr>
          <p:grpSpPr>
            <a:xfrm>
              <a:off x="4298197" y="1788131"/>
              <a:ext cx="1275682" cy="1275682"/>
              <a:chOff x="5242440" y="1755914"/>
              <a:chExt cx="1275682" cy="1275682"/>
            </a:xfrm>
          </p:grpSpPr>
          <p:sp>
            <p:nvSpPr>
              <p:cNvPr id="31" name="Teardrop 30">
                <a:extLst>
                  <a:ext uri="{FF2B5EF4-FFF2-40B4-BE49-F238E27FC236}">
                    <a16:creationId xmlns:a16="http://schemas.microsoft.com/office/drawing/2014/main" id="{BCD723C5-FE41-04CE-593E-D8F1F40508F5}"/>
                  </a:ext>
                </a:extLst>
              </p:cNvPr>
              <p:cNvSpPr/>
              <p:nvPr/>
            </p:nvSpPr>
            <p:spPr>
              <a:xfrm rot="8100000">
                <a:off x="5242440" y="1755914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52CB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CCDFC0AA-E5B9-34FC-CB18-CC064CB270EB}"/>
                  </a:ext>
                </a:extLst>
              </p:cNvPr>
              <p:cNvSpPr/>
              <p:nvPr/>
            </p:nvSpPr>
            <p:spPr>
              <a:xfrm>
                <a:off x="5436789" y="1948912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A718B683-E21D-E114-9CFA-99744B530B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65681" y="2061164"/>
                <a:ext cx="659146" cy="659144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B4DF842-7E25-9E5F-12CD-FB2408D1E867}"/>
                </a:ext>
              </a:extLst>
            </p:cNvPr>
            <p:cNvGrpSpPr/>
            <p:nvPr/>
          </p:nvGrpSpPr>
          <p:grpSpPr>
            <a:xfrm>
              <a:off x="6408938" y="1788131"/>
              <a:ext cx="1275682" cy="1275682"/>
              <a:chOff x="7353181" y="1755914"/>
              <a:chExt cx="1275682" cy="1275682"/>
            </a:xfrm>
          </p:grpSpPr>
          <p:sp>
            <p:nvSpPr>
              <p:cNvPr id="35" name="Teardrop 34">
                <a:extLst>
                  <a:ext uri="{FF2B5EF4-FFF2-40B4-BE49-F238E27FC236}">
                    <a16:creationId xmlns:a16="http://schemas.microsoft.com/office/drawing/2014/main" id="{E0B2A193-227C-7E17-6226-2B7860BEC67A}"/>
                  </a:ext>
                </a:extLst>
              </p:cNvPr>
              <p:cNvSpPr/>
              <p:nvPr/>
            </p:nvSpPr>
            <p:spPr>
              <a:xfrm rot="8100000">
                <a:off x="7353181" y="1755914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FEC63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C226769A-5EA7-1956-B523-71D2804B4CDC}"/>
                  </a:ext>
                </a:extLst>
              </p:cNvPr>
              <p:cNvSpPr/>
              <p:nvPr/>
            </p:nvSpPr>
            <p:spPr>
              <a:xfrm>
                <a:off x="7547530" y="1948912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AF09A356-3239-4B04-DCA4-8B1A6933B4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48666" y="2048456"/>
                <a:ext cx="684562" cy="684560"/>
              </a:xfrm>
              <a:prstGeom prst="rect">
                <a:avLst/>
              </a:prstGeom>
            </p:spPr>
          </p:pic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F0DF754-4203-DAD4-2AA6-DC60436C7130}"/>
                </a:ext>
              </a:extLst>
            </p:cNvPr>
            <p:cNvCxnSpPr/>
            <p:nvPr/>
          </p:nvCxnSpPr>
          <p:spPr>
            <a:xfrm>
              <a:off x="7135696" y="3649920"/>
              <a:ext cx="1966913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A0EEA6C-2859-8418-37D0-667B198F33C4}"/>
                </a:ext>
              </a:extLst>
            </p:cNvPr>
            <p:cNvGrpSpPr/>
            <p:nvPr/>
          </p:nvGrpSpPr>
          <p:grpSpPr>
            <a:xfrm>
              <a:off x="9072320" y="3544373"/>
              <a:ext cx="211094" cy="211094"/>
              <a:chOff x="5973250" y="4248152"/>
              <a:chExt cx="211094" cy="211094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E5B9A50-8840-1B2A-FDCD-7544BDC3D51C}"/>
                  </a:ext>
                </a:extLst>
              </p:cNvPr>
              <p:cNvSpPr/>
              <p:nvPr/>
            </p:nvSpPr>
            <p:spPr>
              <a:xfrm>
                <a:off x="5973250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0FF23155-4921-4D7A-3E2F-38169458689B}"/>
                  </a:ext>
                </a:extLst>
              </p:cNvPr>
              <p:cNvSpPr/>
              <p:nvPr/>
            </p:nvSpPr>
            <p:spPr>
              <a:xfrm>
                <a:off x="6003538" y="4278440"/>
                <a:ext cx="150518" cy="15051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3F433F2-AD80-7931-CD07-44DFBB955F83}"/>
                </a:ext>
              </a:extLst>
            </p:cNvPr>
            <p:cNvGrpSpPr/>
            <p:nvPr/>
          </p:nvGrpSpPr>
          <p:grpSpPr>
            <a:xfrm>
              <a:off x="7819725" y="3922084"/>
              <a:ext cx="2759498" cy="2223160"/>
              <a:chOff x="1514240" y="4816886"/>
              <a:chExt cx="2289049" cy="2223160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F96D73A-6F25-2BE0-B870-68E4F2480C5A}"/>
                  </a:ext>
                </a:extLst>
              </p:cNvPr>
              <p:cNvSpPr txBox="1"/>
              <p:nvPr/>
            </p:nvSpPr>
            <p:spPr>
              <a:xfrm>
                <a:off x="1514240" y="4816886"/>
                <a:ext cx="22890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00B0F0"/>
                    </a:solidFill>
                    <a:latin typeface="Tw Cen MT" panose="020B0602020104020603" pitchFamily="34" charset="0"/>
                  </a:rPr>
                  <a:t>4th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6B92898-49C3-ECF5-7D5B-F43056BA9309}"/>
                  </a:ext>
                </a:extLst>
              </p:cNvPr>
              <p:cNvSpPr txBox="1"/>
              <p:nvPr/>
            </p:nvSpPr>
            <p:spPr>
              <a:xfrm>
                <a:off x="1733898" y="5285720"/>
                <a:ext cx="1849733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Sử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dụng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một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số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phần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mềm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công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cụ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hỗ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trợ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phân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tích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và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thiết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kế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:</a:t>
                </a:r>
              </a:p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Software Ideas Modeler,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astah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Balsamiq Wireframes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53F94BD-F8DA-41A3-F96A-EF80C2067AAF}"/>
                </a:ext>
              </a:extLst>
            </p:cNvPr>
            <p:cNvGrpSpPr/>
            <p:nvPr/>
          </p:nvGrpSpPr>
          <p:grpSpPr>
            <a:xfrm>
              <a:off x="8529241" y="1782581"/>
              <a:ext cx="1275682" cy="1275682"/>
              <a:chOff x="7049627" y="1782581"/>
              <a:chExt cx="1275682" cy="127568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EA955717-6181-1E0A-3A54-1005952866C2}"/>
                  </a:ext>
                </a:extLst>
              </p:cNvPr>
              <p:cNvGrpSpPr/>
              <p:nvPr/>
            </p:nvGrpSpPr>
            <p:grpSpPr>
              <a:xfrm>
                <a:off x="7049627" y="1782581"/>
                <a:ext cx="1275682" cy="1275682"/>
                <a:chOff x="7353181" y="1755914"/>
                <a:chExt cx="1275682" cy="1275682"/>
              </a:xfrm>
            </p:grpSpPr>
            <p:sp>
              <p:nvSpPr>
                <p:cNvPr id="48" name="Teardrop 47">
                  <a:extLst>
                    <a:ext uri="{FF2B5EF4-FFF2-40B4-BE49-F238E27FC236}">
                      <a16:creationId xmlns:a16="http://schemas.microsoft.com/office/drawing/2014/main" id="{88F181E5-2757-20A4-FF58-907564061BB4}"/>
                    </a:ext>
                  </a:extLst>
                </p:cNvPr>
                <p:cNvSpPr/>
                <p:nvPr/>
              </p:nvSpPr>
              <p:spPr>
                <a:xfrm rot="8100000">
                  <a:off x="7353181" y="1755914"/>
                  <a:ext cx="1275682" cy="1275682"/>
                </a:xfrm>
                <a:prstGeom prst="teardrop">
                  <a:avLst>
                    <a:gd name="adj" fmla="val 109962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64B69F2-095D-526E-34F2-B649CD4B9DE1}"/>
                    </a:ext>
                  </a:extLst>
                </p:cNvPr>
                <p:cNvSpPr/>
                <p:nvPr/>
              </p:nvSpPr>
              <p:spPr>
                <a:xfrm>
                  <a:off x="7547530" y="1948912"/>
                  <a:ext cx="889686" cy="88968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E2184099-6562-7665-7428-6D42AF280E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48015" y="2067107"/>
                <a:ext cx="659146" cy="65914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114707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3" y="1693202"/>
            <a:ext cx="8769877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3" y="2541994"/>
            <a:ext cx="7342482" cy="27075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 err="1"/>
              <a:t>Hệ</a:t>
            </a:r>
            <a:r>
              <a:rPr lang="en-US" sz="2800" b="0" dirty="0"/>
              <a:t> </a:t>
            </a:r>
            <a:r>
              <a:rPr lang="en-US" sz="2800" b="0" dirty="0" err="1"/>
              <a:t>thống</a:t>
            </a:r>
            <a:r>
              <a:rPr lang="en-US" sz="2800" b="0" dirty="0"/>
              <a:t> </a:t>
            </a:r>
            <a:r>
              <a:rPr lang="en-US" sz="2800" b="0" dirty="0" err="1"/>
              <a:t>quản</a:t>
            </a:r>
            <a:r>
              <a:rPr lang="en-US" sz="2800" b="0" dirty="0"/>
              <a:t> </a:t>
            </a:r>
            <a:r>
              <a:rPr lang="en-US" sz="2800" b="0" dirty="0" err="1"/>
              <a:t>lý</a:t>
            </a:r>
            <a:r>
              <a:rPr lang="en-US" sz="2800" b="0" dirty="0"/>
              <a:t> </a:t>
            </a:r>
            <a:r>
              <a:rPr lang="en-US" sz="2800" b="0" dirty="0" err="1"/>
              <a:t>ký</a:t>
            </a:r>
            <a:r>
              <a:rPr lang="en-US" sz="2800" b="0" dirty="0"/>
              <a:t> </a:t>
            </a:r>
            <a:r>
              <a:rPr lang="en-US" sz="2800" b="0" dirty="0" err="1"/>
              <a:t>túc</a:t>
            </a:r>
            <a:r>
              <a:rPr lang="en-US" sz="2800" b="0" dirty="0"/>
              <a:t> </a:t>
            </a:r>
            <a:r>
              <a:rPr lang="en-US" sz="2800" b="0" dirty="0" err="1"/>
              <a:t>xá</a:t>
            </a:r>
            <a:endParaRPr lang="en-US" sz="2800" b="0" dirty="0"/>
          </a:p>
          <a:p>
            <a:endParaRPr lang="en-US" sz="2800" b="0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GVHD: TS </a:t>
            </a:r>
            <a:r>
              <a:rPr lang="en-US" sz="2000" b="0" dirty="0" err="1"/>
              <a:t>Trần</a:t>
            </a:r>
            <a:r>
              <a:rPr lang="en-US" sz="2000" b="0" dirty="0"/>
              <a:t> Việt Trung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 err="1"/>
              <a:t>Nhóm</a:t>
            </a:r>
            <a:r>
              <a:rPr lang="en-US" sz="2000" b="0" dirty="0"/>
              <a:t> </a:t>
            </a:r>
            <a:r>
              <a:rPr lang="en-US" sz="2000" b="0" dirty="0" err="1"/>
              <a:t>thực</a:t>
            </a:r>
            <a:r>
              <a:rPr lang="en-US" sz="2000" b="0" dirty="0"/>
              <a:t> </a:t>
            </a:r>
            <a:r>
              <a:rPr lang="en-US" sz="2000" b="0" dirty="0" err="1"/>
              <a:t>hiện</a:t>
            </a:r>
            <a:r>
              <a:rPr lang="en-US" sz="2000" b="0" dirty="0"/>
              <a:t>: 25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Thành </a:t>
            </a:r>
            <a:r>
              <a:rPr lang="en-US" sz="2000" b="0" dirty="0" err="1"/>
              <a:t>viên</a:t>
            </a:r>
            <a:r>
              <a:rPr lang="en-US" sz="2000" b="0" dirty="0"/>
              <a:t>: Lê Tiến </a:t>
            </a:r>
            <a:r>
              <a:rPr lang="en-US" sz="2000" b="0" dirty="0" err="1"/>
              <a:t>Khôi</a:t>
            </a:r>
            <a:r>
              <a:rPr lang="en-US" sz="2000" b="0" dirty="0"/>
              <a:t> 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	       </a:t>
            </a:r>
            <a:r>
              <a:rPr lang="en-US" sz="2000" b="0" dirty="0" err="1"/>
              <a:t>Đỗ</a:t>
            </a:r>
            <a:r>
              <a:rPr lang="en-US" sz="2000" b="0" dirty="0"/>
              <a:t> Đức Long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	       </a:t>
            </a:r>
            <a:r>
              <a:rPr lang="en-US" sz="2000" b="0" dirty="0" err="1"/>
              <a:t>Trần</a:t>
            </a:r>
            <a:r>
              <a:rPr lang="en-US" sz="2000" b="0" dirty="0"/>
              <a:t> Quang Minh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	       Bùi Vũ Đức Nghĩa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2000" b="0" dirty="0"/>
              <a:t>	       Phan </a:t>
            </a:r>
            <a:r>
              <a:rPr lang="en-US" sz="2000" b="0" dirty="0" err="1"/>
              <a:t>Trọng</a:t>
            </a:r>
            <a:r>
              <a:rPr lang="en-US" sz="2000" b="0" dirty="0"/>
              <a:t> Đức</a:t>
            </a:r>
          </a:p>
          <a:p>
            <a:endParaRPr lang="en-US" sz="2000" b="0" dirty="0"/>
          </a:p>
          <a:p>
            <a:r>
              <a:rPr lang="en-US" sz="2000" b="0" dirty="0"/>
              <a:t>	 	</a:t>
            </a:r>
            <a:endParaRPr lang="en-US" sz="28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B5018B-7452-EA35-AD20-FC7361EB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3F53AA-B0D4-2760-BCAB-822B9935B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1C5A5B5E-A8AA-AFB9-BC9E-6B4EFD1E90D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🏠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trạng</a:t>
            </a:r>
            <a:r>
              <a:rPr lang="en-US" b="1" dirty="0"/>
              <a:t> </a:t>
            </a:r>
            <a:r>
              <a:rPr lang="en-US" b="1" dirty="0" err="1"/>
              <a:t>quản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 </a:t>
            </a:r>
            <a:r>
              <a:rPr lang="en-US" b="1" dirty="0" err="1"/>
              <a:t>ký</a:t>
            </a:r>
            <a:r>
              <a:rPr lang="en-US" b="1" dirty="0"/>
              <a:t> </a:t>
            </a:r>
            <a:r>
              <a:rPr lang="en-US" b="1" dirty="0" err="1"/>
              <a:t>túc</a:t>
            </a:r>
            <a:r>
              <a:rPr lang="en-US" b="1" dirty="0"/>
              <a:t> </a:t>
            </a:r>
            <a:r>
              <a:rPr lang="en-US" b="1" dirty="0" err="1"/>
              <a:t>xá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Q</a:t>
            </a:r>
            <a:r>
              <a:rPr lang="vi-VN" dirty="0" err="1"/>
              <a:t>uản</a:t>
            </a:r>
            <a:r>
              <a:rPr lang="vi-VN" dirty="0"/>
              <a:t> lý thủ công</a:t>
            </a:r>
            <a:endParaRPr lang="en-US" dirty="0"/>
          </a:p>
          <a:p>
            <a:endParaRPr lang="en-US" dirty="0"/>
          </a:p>
          <a:p>
            <a:r>
              <a:rPr lang="en-US" dirty="0"/>
              <a:t>Sai </a:t>
            </a:r>
            <a:r>
              <a:rPr lang="en-US" dirty="0" err="1"/>
              <a:t>sót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tin,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phòng</a:t>
            </a:r>
            <a:r>
              <a:rPr lang="en-US" dirty="0"/>
              <a:t>,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Thiếu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,    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đồng</a:t>
            </a:r>
            <a:endParaRPr lang="en-US" dirty="0"/>
          </a:p>
          <a:p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2C32310-C541-967A-F3A4-59C329CAD0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2996" y="1406526"/>
            <a:ext cx="5445125" cy="46561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💡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quản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 </a:t>
            </a:r>
            <a:r>
              <a:rPr lang="en-US" b="1" dirty="0" err="1"/>
              <a:t>ký</a:t>
            </a:r>
            <a:r>
              <a:rPr lang="en-US" b="1" dirty="0"/>
              <a:t> </a:t>
            </a:r>
            <a:r>
              <a:rPr lang="en-US" b="1" dirty="0" err="1"/>
              <a:t>túc</a:t>
            </a:r>
            <a:r>
              <a:rPr lang="en-US" b="1" dirty="0"/>
              <a:t> </a:t>
            </a:r>
            <a:r>
              <a:rPr lang="en-US" b="1" dirty="0" err="1"/>
              <a:t>xá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tin, </a:t>
            </a: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chóng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Tự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động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hóa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đăng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ký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thu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phí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bảo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trì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hợp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đồng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722972D-C85B-DCC6-DC64-A5B9460709F8}"/>
              </a:ext>
            </a:extLst>
          </p:cNvPr>
          <p:cNvSpPr/>
          <p:nvPr/>
        </p:nvSpPr>
        <p:spPr>
          <a:xfrm>
            <a:off x="4517366" y="2456140"/>
            <a:ext cx="1578634" cy="436098"/>
          </a:xfrm>
          <a:prstGeom prst="rightArrow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D27344E-377D-94AD-A37B-C136E2C0CF9C}"/>
              </a:ext>
            </a:extLst>
          </p:cNvPr>
          <p:cNvSpPr/>
          <p:nvPr/>
        </p:nvSpPr>
        <p:spPr>
          <a:xfrm>
            <a:off x="5423679" y="3663175"/>
            <a:ext cx="672321" cy="436098"/>
          </a:xfrm>
          <a:prstGeom prst="rightArrow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C96B70A-CA71-D355-1EC8-55D41313ECC8}"/>
              </a:ext>
            </a:extLst>
          </p:cNvPr>
          <p:cNvSpPr/>
          <p:nvPr/>
        </p:nvSpPr>
        <p:spPr>
          <a:xfrm>
            <a:off x="5423678" y="5015133"/>
            <a:ext cx="672321" cy="436098"/>
          </a:xfrm>
          <a:prstGeom prst="rightArrow">
            <a:avLst/>
          </a:prstGeom>
          <a:solidFill>
            <a:srgbClr val="00B0F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3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01967F0-D85E-115D-3CFE-2ECD5872FB58}"/>
              </a:ext>
            </a:extLst>
          </p:cNvPr>
          <p:cNvGrpSpPr/>
          <p:nvPr/>
        </p:nvGrpSpPr>
        <p:grpSpPr>
          <a:xfrm>
            <a:off x="1054535" y="1600200"/>
            <a:ext cx="3657600" cy="3657600"/>
            <a:chOff x="3702844" y="909075"/>
            <a:chExt cx="4786312" cy="503985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8031D3F0-6EBE-CB05-23BE-0D40FE108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2844" y="909075"/>
              <a:ext cx="4786312" cy="5039851"/>
            </a:xfrm>
            <a:custGeom>
              <a:avLst/>
              <a:gdLst>
                <a:gd name="T0" fmla="*/ 707 w 771"/>
                <a:gd name="T1" fmla="*/ 219 h 812"/>
                <a:gd name="T2" fmla="*/ 760 w 771"/>
                <a:gd name="T3" fmla="*/ 369 h 812"/>
                <a:gd name="T4" fmla="*/ 685 w 771"/>
                <a:gd name="T5" fmla="*/ 634 h 812"/>
                <a:gd name="T6" fmla="*/ 197 w 771"/>
                <a:gd name="T7" fmla="*/ 707 h 812"/>
                <a:gd name="T8" fmla="*/ 97 w 771"/>
                <a:gd name="T9" fmla="*/ 220 h 812"/>
                <a:gd name="T10" fmla="*/ 594 w 771"/>
                <a:gd name="T11" fmla="*/ 106 h 812"/>
                <a:gd name="T12" fmla="*/ 552 w 771"/>
                <a:gd name="T13" fmla="*/ 147 h 812"/>
                <a:gd name="T14" fmla="*/ 509 w 771"/>
                <a:gd name="T15" fmla="*/ 128 h 812"/>
                <a:gd name="T16" fmla="*/ 454 w 771"/>
                <a:gd name="T17" fmla="*/ 113 h 812"/>
                <a:gd name="T18" fmla="*/ 372 w 771"/>
                <a:gd name="T19" fmla="*/ 110 h 812"/>
                <a:gd name="T20" fmla="*/ 241 w 771"/>
                <a:gd name="T21" fmla="*/ 155 h 812"/>
                <a:gd name="T22" fmla="*/ 147 w 771"/>
                <a:gd name="T23" fmla="*/ 249 h 812"/>
                <a:gd name="T24" fmla="*/ 115 w 771"/>
                <a:gd name="T25" fmla="*/ 317 h 812"/>
                <a:gd name="T26" fmla="*/ 103 w 771"/>
                <a:gd name="T27" fmla="*/ 366 h 812"/>
                <a:gd name="T28" fmla="*/ 102 w 771"/>
                <a:gd name="T29" fmla="*/ 450 h 812"/>
                <a:gd name="T30" fmla="*/ 124 w 771"/>
                <a:gd name="T31" fmla="*/ 528 h 812"/>
                <a:gd name="T32" fmla="*/ 209 w 771"/>
                <a:gd name="T33" fmla="*/ 643 h 812"/>
                <a:gd name="T34" fmla="*/ 295 w 771"/>
                <a:gd name="T35" fmla="*/ 694 h 812"/>
                <a:gd name="T36" fmla="*/ 357 w 771"/>
                <a:gd name="T37" fmla="*/ 710 h 812"/>
                <a:gd name="T38" fmla="*/ 439 w 771"/>
                <a:gd name="T39" fmla="*/ 711 h 812"/>
                <a:gd name="T40" fmla="*/ 512 w 771"/>
                <a:gd name="T41" fmla="*/ 693 h 812"/>
                <a:gd name="T42" fmla="*/ 585 w 771"/>
                <a:gd name="T43" fmla="*/ 652 h 812"/>
                <a:gd name="T44" fmla="*/ 644 w 771"/>
                <a:gd name="T45" fmla="*/ 592 h 812"/>
                <a:gd name="T46" fmla="*/ 677 w 771"/>
                <a:gd name="T47" fmla="*/ 536 h 812"/>
                <a:gd name="T48" fmla="*/ 696 w 771"/>
                <a:gd name="T49" fmla="*/ 482 h 812"/>
                <a:gd name="T50" fmla="*/ 704 w 771"/>
                <a:gd name="T51" fmla="*/ 432 h 812"/>
                <a:gd name="T52" fmla="*/ 702 w 771"/>
                <a:gd name="T53" fmla="*/ 374 h 812"/>
                <a:gd name="T54" fmla="*/ 695 w 771"/>
                <a:gd name="T55" fmla="*/ 334 h 812"/>
                <a:gd name="T56" fmla="*/ 666 w 771"/>
                <a:gd name="T57" fmla="*/ 264 h 812"/>
                <a:gd name="T58" fmla="*/ 667 w 771"/>
                <a:gd name="T59" fmla="*/ 258 h 812"/>
                <a:gd name="T60" fmla="*/ 703 w 771"/>
                <a:gd name="T61" fmla="*/ 222 h 812"/>
                <a:gd name="T62" fmla="*/ 707 w 771"/>
                <a:gd name="T63" fmla="*/ 219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71" h="812">
                  <a:moveTo>
                    <a:pt x="707" y="219"/>
                  </a:moveTo>
                  <a:cubicBezTo>
                    <a:pt x="736" y="265"/>
                    <a:pt x="754" y="315"/>
                    <a:pt x="760" y="369"/>
                  </a:cubicBezTo>
                  <a:cubicBezTo>
                    <a:pt x="771" y="467"/>
                    <a:pt x="746" y="557"/>
                    <a:pt x="685" y="634"/>
                  </a:cubicBezTo>
                  <a:cubicBezTo>
                    <a:pt x="561" y="789"/>
                    <a:pt x="347" y="812"/>
                    <a:pt x="197" y="707"/>
                  </a:cubicBezTo>
                  <a:cubicBezTo>
                    <a:pt x="31" y="591"/>
                    <a:pt x="0" y="374"/>
                    <a:pt x="97" y="220"/>
                  </a:cubicBezTo>
                  <a:cubicBezTo>
                    <a:pt x="203" y="52"/>
                    <a:pt x="424" y="0"/>
                    <a:pt x="594" y="106"/>
                  </a:cubicBezTo>
                  <a:cubicBezTo>
                    <a:pt x="580" y="120"/>
                    <a:pt x="566" y="134"/>
                    <a:pt x="552" y="147"/>
                  </a:cubicBezTo>
                  <a:cubicBezTo>
                    <a:pt x="538" y="141"/>
                    <a:pt x="523" y="134"/>
                    <a:pt x="509" y="128"/>
                  </a:cubicBezTo>
                  <a:cubicBezTo>
                    <a:pt x="491" y="121"/>
                    <a:pt x="473" y="116"/>
                    <a:pt x="454" y="113"/>
                  </a:cubicBezTo>
                  <a:cubicBezTo>
                    <a:pt x="427" y="108"/>
                    <a:pt x="399" y="107"/>
                    <a:pt x="372" y="110"/>
                  </a:cubicBezTo>
                  <a:cubicBezTo>
                    <a:pt x="325" y="115"/>
                    <a:pt x="281" y="130"/>
                    <a:pt x="241" y="155"/>
                  </a:cubicBezTo>
                  <a:cubicBezTo>
                    <a:pt x="203" y="179"/>
                    <a:pt x="171" y="211"/>
                    <a:pt x="147" y="249"/>
                  </a:cubicBezTo>
                  <a:cubicBezTo>
                    <a:pt x="134" y="270"/>
                    <a:pt x="123" y="293"/>
                    <a:pt x="115" y="317"/>
                  </a:cubicBezTo>
                  <a:cubicBezTo>
                    <a:pt x="110" y="333"/>
                    <a:pt x="106" y="350"/>
                    <a:pt x="103" y="366"/>
                  </a:cubicBezTo>
                  <a:cubicBezTo>
                    <a:pt x="99" y="394"/>
                    <a:pt x="99" y="422"/>
                    <a:pt x="102" y="450"/>
                  </a:cubicBezTo>
                  <a:cubicBezTo>
                    <a:pt x="105" y="477"/>
                    <a:pt x="113" y="503"/>
                    <a:pt x="124" y="528"/>
                  </a:cubicBezTo>
                  <a:cubicBezTo>
                    <a:pt x="143" y="574"/>
                    <a:pt x="171" y="612"/>
                    <a:pt x="209" y="643"/>
                  </a:cubicBezTo>
                  <a:cubicBezTo>
                    <a:pt x="235" y="665"/>
                    <a:pt x="263" y="682"/>
                    <a:pt x="295" y="694"/>
                  </a:cubicBezTo>
                  <a:cubicBezTo>
                    <a:pt x="315" y="701"/>
                    <a:pt x="336" y="707"/>
                    <a:pt x="357" y="710"/>
                  </a:cubicBezTo>
                  <a:cubicBezTo>
                    <a:pt x="384" y="714"/>
                    <a:pt x="412" y="715"/>
                    <a:pt x="439" y="711"/>
                  </a:cubicBezTo>
                  <a:cubicBezTo>
                    <a:pt x="464" y="708"/>
                    <a:pt x="488" y="702"/>
                    <a:pt x="512" y="693"/>
                  </a:cubicBezTo>
                  <a:cubicBezTo>
                    <a:pt x="538" y="683"/>
                    <a:pt x="563" y="669"/>
                    <a:pt x="585" y="652"/>
                  </a:cubicBezTo>
                  <a:cubicBezTo>
                    <a:pt x="607" y="635"/>
                    <a:pt x="627" y="615"/>
                    <a:pt x="644" y="592"/>
                  </a:cubicBezTo>
                  <a:cubicBezTo>
                    <a:pt x="657" y="575"/>
                    <a:pt x="668" y="556"/>
                    <a:pt x="677" y="536"/>
                  </a:cubicBezTo>
                  <a:cubicBezTo>
                    <a:pt x="686" y="519"/>
                    <a:pt x="692" y="501"/>
                    <a:pt x="696" y="482"/>
                  </a:cubicBezTo>
                  <a:cubicBezTo>
                    <a:pt x="700" y="465"/>
                    <a:pt x="703" y="449"/>
                    <a:pt x="704" y="432"/>
                  </a:cubicBezTo>
                  <a:cubicBezTo>
                    <a:pt x="704" y="413"/>
                    <a:pt x="704" y="393"/>
                    <a:pt x="702" y="374"/>
                  </a:cubicBezTo>
                  <a:cubicBezTo>
                    <a:pt x="701" y="361"/>
                    <a:pt x="698" y="347"/>
                    <a:pt x="695" y="334"/>
                  </a:cubicBezTo>
                  <a:cubicBezTo>
                    <a:pt x="689" y="310"/>
                    <a:pt x="679" y="286"/>
                    <a:pt x="666" y="264"/>
                  </a:cubicBezTo>
                  <a:cubicBezTo>
                    <a:pt x="665" y="262"/>
                    <a:pt x="665" y="260"/>
                    <a:pt x="667" y="258"/>
                  </a:cubicBezTo>
                  <a:cubicBezTo>
                    <a:pt x="680" y="246"/>
                    <a:pt x="691" y="234"/>
                    <a:pt x="703" y="222"/>
                  </a:cubicBezTo>
                  <a:cubicBezTo>
                    <a:pt x="704" y="221"/>
                    <a:pt x="705" y="220"/>
                    <a:pt x="707" y="21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1F54703-7970-C599-CB71-38F7BCD99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907" y="1994345"/>
              <a:ext cx="2826027" cy="2795108"/>
            </a:xfrm>
            <a:custGeom>
              <a:avLst/>
              <a:gdLst>
                <a:gd name="T0" fmla="*/ 350 w 455"/>
                <a:gd name="T1" fmla="*/ 54 h 450"/>
                <a:gd name="T2" fmla="*/ 311 w 455"/>
                <a:gd name="T3" fmla="*/ 93 h 450"/>
                <a:gd name="T4" fmla="*/ 305 w 455"/>
                <a:gd name="T5" fmla="*/ 94 h 450"/>
                <a:gd name="T6" fmla="*/ 262 w 455"/>
                <a:gd name="T7" fmla="*/ 81 h 450"/>
                <a:gd name="T8" fmla="*/ 210 w 455"/>
                <a:gd name="T9" fmla="*/ 82 h 450"/>
                <a:gd name="T10" fmla="*/ 148 w 455"/>
                <a:gd name="T11" fmla="*/ 109 h 450"/>
                <a:gd name="T12" fmla="*/ 103 w 455"/>
                <a:gd name="T13" fmla="*/ 160 h 450"/>
                <a:gd name="T14" fmla="*/ 84 w 455"/>
                <a:gd name="T15" fmla="*/ 216 h 450"/>
                <a:gd name="T16" fmla="*/ 90 w 455"/>
                <a:gd name="T17" fmla="*/ 283 h 450"/>
                <a:gd name="T18" fmla="*/ 154 w 455"/>
                <a:gd name="T19" fmla="*/ 367 h 450"/>
                <a:gd name="T20" fmla="*/ 225 w 455"/>
                <a:gd name="T21" fmla="*/ 392 h 450"/>
                <a:gd name="T22" fmla="*/ 302 w 455"/>
                <a:gd name="T23" fmla="*/ 379 h 450"/>
                <a:gd name="T24" fmla="*/ 364 w 455"/>
                <a:gd name="T25" fmla="*/ 330 h 450"/>
                <a:gd name="T26" fmla="*/ 391 w 455"/>
                <a:gd name="T27" fmla="*/ 273 h 450"/>
                <a:gd name="T28" fmla="*/ 395 w 455"/>
                <a:gd name="T29" fmla="*/ 223 h 450"/>
                <a:gd name="T30" fmla="*/ 380 w 455"/>
                <a:gd name="T31" fmla="*/ 167 h 450"/>
                <a:gd name="T32" fmla="*/ 422 w 455"/>
                <a:gd name="T33" fmla="*/ 125 h 450"/>
                <a:gd name="T34" fmla="*/ 453 w 455"/>
                <a:gd name="T35" fmla="*/ 242 h 450"/>
                <a:gd name="T36" fmla="*/ 418 w 455"/>
                <a:gd name="T37" fmla="*/ 354 h 450"/>
                <a:gd name="T38" fmla="*/ 235 w 455"/>
                <a:gd name="T39" fmla="*/ 450 h 450"/>
                <a:gd name="T40" fmla="*/ 85 w 455"/>
                <a:gd name="T41" fmla="*/ 385 h 450"/>
                <a:gd name="T42" fmla="*/ 95 w 455"/>
                <a:gd name="T43" fmla="*/ 78 h 450"/>
                <a:gd name="T44" fmla="*/ 350 w 455"/>
                <a:gd name="T45" fmla="*/ 54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5" h="450">
                  <a:moveTo>
                    <a:pt x="350" y="54"/>
                  </a:moveTo>
                  <a:cubicBezTo>
                    <a:pt x="337" y="67"/>
                    <a:pt x="324" y="80"/>
                    <a:pt x="311" y="93"/>
                  </a:cubicBezTo>
                  <a:cubicBezTo>
                    <a:pt x="310" y="94"/>
                    <a:pt x="307" y="95"/>
                    <a:pt x="305" y="94"/>
                  </a:cubicBezTo>
                  <a:cubicBezTo>
                    <a:pt x="292" y="87"/>
                    <a:pt x="277" y="83"/>
                    <a:pt x="262" y="81"/>
                  </a:cubicBezTo>
                  <a:cubicBezTo>
                    <a:pt x="244" y="79"/>
                    <a:pt x="227" y="79"/>
                    <a:pt x="210" y="82"/>
                  </a:cubicBezTo>
                  <a:cubicBezTo>
                    <a:pt x="187" y="87"/>
                    <a:pt x="166" y="96"/>
                    <a:pt x="148" y="109"/>
                  </a:cubicBezTo>
                  <a:cubicBezTo>
                    <a:pt x="129" y="123"/>
                    <a:pt x="114" y="140"/>
                    <a:pt x="103" y="160"/>
                  </a:cubicBezTo>
                  <a:cubicBezTo>
                    <a:pt x="93" y="178"/>
                    <a:pt x="87" y="196"/>
                    <a:pt x="84" y="216"/>
                  </a:cubicBezTo>
                  <a:cubicBezTo>
                    <a:pt x="81" y="239"/>
                    <a:pt x="83" y="261"/>
                    <a:pt x="90" y="283"/>
                  </a:cubicBezTo>
                  <a:cubicBezTo>
                    <a:pt x="101" y="319"/>
                    <a:pt x="123" y="347"/>
                    <a:pt x="154" y="367"/>
                  </a:cubicBezTo>
                  <a:cubicBezTo>
                    <a:pt x="176" y="381"/>
                    <a:pt x="199" y="389"/>
                    <a:pt x="225" y="392"/>
                  </a:cubicBezTo>
                  <a:cubicBezTo>
                    <a:pt x="252" y="394"/>
                    <a:pt x="277" y="390"/>
                    <a:pt x="302" y="379"/>
                  </a:cubicBezTo>
                  <a:cubicBezTo>
                    <a:pt x="327" y="368"/>
                    <a:pt x="348" y="352"/>
                    <a:pt x="364" y="330"/>
                  </a:cubicBezTo>
                  <a:cubicBezTo>
                    <a:pt x="377" y="313"/>
                    <a:pt x="386" y="294"/>
                    <a:pt x="391" y="273"/>
                  </a:cubicBezTo>
                  <a:cubicBezTo>
                    <a:pt x="395" y="256"/>
                    <a:pt x="397" y="240"/>
                    <a:pt x="395" y="223"/>
                  </a:cubicBezTo>
                  <a:cubicBezTo>
                    <a:pt x="394" y="204"/>
                    <a:pt x="389" y="185"/>
                    <a:pt x="380" y="167"/>
                  </a:cubicBezTo>
                  <a:cubicBezTo>
                    <a:pt x="394" y="153"/>
                    <a:pt x="408" y="139"/>
                    <a:pt x="422" y="125"/>
                  </a:cubicBezTo>
                  <a:cubicBezTo>
                    <a:pt x="444" y="161"/>
                    <a:pt x="455" y="200"/>
                    <a:pt x="453" y="242"/>
                  </a:cubicBezTo>
                  <a:cubicBezTo>
                    <a:pt x="452" y="283"/>
                    <a:pt x="441" y="320"/>
                    <a:pt x="418" y="354"/>
                  </a:cubicBezTo>
                  <a:cubicBezTo>
                    <a:pt x="374" y="418"/>
                    <a:pt x="312" y="450"/>
                    <a:pt x="235" y="450"/>
                  </a:cubicBezTo>
                  <a:cubicBezTo>
                    <a:pt x="176" y="450"/>
                    <a:pt x="125" y="427"/>
                    <a:pt x="85" y="385"/>
                  </a:cubicBezTo>
                  <a:cubicBezTo>
                    <a:pt x="0" y="295"/>
                    <a:pt x="6" y="160"/>
                    <a:pt x="95" y="78"/>
                  </a:cubicBezTo>
                  <a:cubicBezTo>
                    <a:pt x="179" y="0"/>
                    <a:pt x="293" y="14"/>
                    <a:pt x="350" y="5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44146218-9405-D56C-9AAC-CCDAC2831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7336" y="1224452"/>
              <a:ext cx="2689982" cy="2696166"/>
            </a:xfrm>
            <a:custGeom>
              <a:avLst/>
              <a:gdLst>
                <a:gd name="T0" fmla="*/ 363 w 433"/>
                <a:gd name="T1" fmla="*/ 0 h 434"/>
                <a:gd name="T2" fmla="*/ 363 w 433"/>
                <a:gd name="T3" fmla="*/ 71 h 434"/>
                <a:gd name="T4" fmla="*/ 432 w 433"/>
                <a:gd name="T5" fmla="*/ 71 h 434"/>
                <a:gd name="T6" fmla="*/ 433 w 433"/>
                <a:gd name="T7" fmla="*/ 73 h 434"/>
                <a:gd name="T8" fmla="*/ 408 w 433"/>
                <a:gd name="T9" fmla="*/ 98 h 434"/>
                <a:gd name="T10" fmla="*/ 303 w 433"/>
                <a:gd name="T11" fmla="*/ 203 h 434"/>
                <a:gd name="T12" fmla="*/ 292 w 433"/>
                <a:gd name="T13" fmla="*/ 207 h 434"/>
                <a:gd name="T14" fmla="*/ 262 w 433"/>
                <a:gd name="T15" fmla="*/ 208 h 434"/>
                <a:gd name="T16" fmla="*/ 255 w 433"/>
                <a:gd name="T17" fmla="*/ 210 h 434"/>
                <a:gd name="T18" fmla="*/ 176 w 433"/>
                <a:gd name="T19" fmla="*/ 289 h 434"/>
                <a:gd name="T20" fmla="*/ 141 w 433"/>
                <a:gd name="T21" fmla="*/ 325 h 434"/>
                <a:gd name="T22" fmla="*/ 140 w 433"/>
                <a:gd name="T23" fmla="*/ 330 h 434"/>
                <a:gd name="T24" fmla="*/ 146 w 433"/>
                <a:gd name="T25" fmla="*/ 354 h 434"/>
                <a:gd name="T26" fmla="*/ 121 w 433"/>
                <a:gd name="T27" fmla="*/ 415 h 434"/>
                <a:gd name="T28" fmla="*/ 67 w 433"/>
                <a:gd name="T29" fmla="*/ 432 h 434"/>
                <a:gd name="T30" fmla="*/ 12 w 433"/>
                <a:gd name="T31" fmla="*/ 397 h 434"/>
                <a:gd name="T32" fmla="*/ 4 w 433"/>
                <a:gd name="T33" fmla="*/ 342 h 434"/>
                <a:gd name="T34" fmla="*/ 46 w 433"/>
                <a:gd name="T35" fmla="*/ 294 h 434"/>
                <a:gd name="T36" fmla="*/ 105 w 433"/>
                <a:gd name="T37" fmla="*/ 295 h 434"/>
                <a:gd name="T38" fmla="*/ 110 w 433"/>
                <a:gd name="T39" fmla="*/ 293 h 434"/>
                <a:gd name="T40" fmla="*/ 191 w 433"/>
                <a:gd name="T41" fmla="*/ 213 h 434"/>
                <a:gd name="T42" fmla="*/ 223 w 433"/>
                <a:gd name="T43" fmla="*/ 181 h 434"/>
                <a:gd name="T44" fmla="*/ 227 w 433"/>
                <a:gd name="T45" fmla="*/ 171 h 434"/>
                <a:gd name="T46" fmla="*/ 227 w 433"/>
                <a:gd name="T47" fmla="*/ 143 h 434"/>
                <a:gd name="T48" fmla="*/ 231 w 433"/>
                <a:gd name="T49" fmla="*/ 131 h 434"/>
                <a:gd name="T50" fmla="*/ 360 w 433"/>
                <a:gd name="T51" fmla="*/ 3 h 434"/>
                <a:gd name="T52" fmla="*/ 363 w 433"/>
                <a:gd name="T5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33" h="434">
                  <a:moveTo>
                    <a:pt x="363" y="0"/>
                  </a:moveTo>
                  <a:cubicBezTo>
                    <a:pt x="363" y="24"/>
                    <a:pt x="363" y="47"/>
                    <a:pt x="363" y="71"/>
                  </a:cubicBezTo>
                  <a:cubicBezTo>
                    <a:pt x="386" y="71"/>
                    <a:pt x="409" y="71"/>
                    <a:pt x="432" y="71"/>
                  </a:cubicBezTo>
                  <a:cubicBezTo>
                    <a:pt x="432" y="72"/>
                    <a:pt x="432" y="73"/>
                    <a:pt x="433" y="73"/>
                  </a:cubicBezTo>
                  <a:cubicBezTo>
                    <a:pt x="424" y="81"/>
                    <a:pt x="416" y="90"/>
                    <a:pt x="408" y="98"/>
                  </a:cubicBezTo>
                  <a:cubicBezTo>
                    <a:pt x="373" y="133"/>
                    <a:pt x="338" y="168"/>
                    <a:pt x="303" y="203"/>
                  </a:cubicBezTo>
                  <a:cubicBezTo>
                    <a:pt x="300" y="206"/>
                    <a:pt x="297" y="208"/>
                    <a:pt x="292" y="207"/>
                  </a:cubicBezTo>
                  <a:cubicBezTo>
                    <a:pt x="282" y="207"/>
                    <a:pt x="272" y="207"/>
                    <a:pt x="262" y="208"/>
                  </a:cubicBezTo>
                  <a:cubicBezTo>
                    <a:pt x="260" y="208"/>
                    <a:pt x="256" y="209"/>
                    <a:pt x="255" y="210"/>
                  </a:cubicBezTo>
                  <a:cubicBezTo>
                    <a:pt x="228" y="237"/>
                    <a:pt x="202" y="263"/>
                    <a:pt x="176" y="289"/>
                  </a:cubicBezTo>
                  <a:cubicBezTo>
                    <a:pt x="164" y="301"/>
                    <a:pt x="152" y="313"/>
                    <a:pt x="141" y="325"/>
                  </a:cubicBezTo>
                  <a:cubicBezTo>
                    <a:pt x="140" y="326"/>
                    <a:pt x="139" y="328"/>
                    <a:pt x="140" y="330"/>
                  </a:cubicBezTo>
                  <a:cubicBezTo>
                    <a:pt x="143" y="338"/>
                    <a:pt x="145" y="346"/>
                    <a:pt x="146" y="354"/>
                  </a:cubicBezTo>
                  <a:cubicBezTo>
                    <a:pt x="148" y="379"/>
                    <a:pt x="139" y="399"/>
                    <a:pt x="121" y="415"/>
                  </a:cubicBezTo>
                  <a:cubicBezTo>
                    <a:pt x="105" y="428"/>
                    <a:pt x="87" y="434"/>
                    <a:pt x="67" y="432"/>
                  </a:cubicBezTo>
                  <a:cubicBezTo>
                    <a:pt x="43" y="429"/>
                    <a:pt x="25" y="417"/>
                    <a:pt x="12" y="397"/>
                  </a:cubicBezTo>
                  <a:cubicBezTo>
                    <a:pt x="2" y="380"/>
                    <a:pt x="0" y="361"/>
                    <a:pt x="4" y="342"/>
                  </a:cubicBezTo>
                  <a:cubicBezTo>
                    <a:pt x="10" y="320"/>
                    <a:pt x="24" y="303"/>
                    <a:pt x="46" y="294"/>
                  </a:cubicBezTo>
                  <a:cubicBezTo>
                    <a:pt x="66" y="285"/>
                    <a:pt x="86" y="286"/>
                    <a:pt x="105" y="295"/>
                  </a:cubicBezTo>
                  <a:cubicBezTo>
                    <a:pt x="107" y="295"/>
                    <a:pt x="109" y="294"/>
                    <a:pt x="110" y="293"/>
                  </a:cubicBezTo>
                  <a:cubicBezTo>
                    <a:pt x="137" y="267"/>
                    <a:pt x="164" y="240"/>
                    <a:pt x="191" y="213"/>
                  </a:cubicBezTo>
                  <a:cubicBezTo>
                    <a:pt x="202" y="202"/>
                    <a:pt x="212" y="191"/>
                    <a:pt x="223" y="181"/>
                  </a:cubicBezTo>
                  <a:cubicBezTo>
                    <a:pt x="226" y="178"/>
                    <a:pt x="227" y="175"/>
                    <a:pt x="227" y="171"/>
                  </a:cubicBezTo>
                  <a:cubicBezTo>
                    <a:pt x="227" y="162"/>
                    <a:pt x="227" y="152"/>
                    <a:pt x="227" y="143"/>
                  </a:cubicBezTo>
                  <a:cubicBezTo>
                    <a:pt x="226" y="138"/>
                    <a:pt x="228" y="135"/>
                    <a:pt x="231" y="131"/>
                  </a:cubicBezTo>
                  <a:cubicBezTo>
                    <a:pt x="274" y="88"/>
                    <a:pt x="317" y="45"/>
                    <a:pt x="360" y="3"/>
                  </a:cubicBezTo>
                  <a:cubicBezTo>
                    <a:pt x="361" y="2"/>
                    <a:pt x="362" y="1"/>
                    <a:pt x="3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4" name="TextBox 18">
            <a:extLst>
              <a:ext uri="{FF2B5EF4-FFF2-40B4-BE49-F238E27FC236}">
                <a16:creationId xmlns:a16="http://schemas.microsoft.com/office/drawing/2014/main" id="{8016977A-112F-4154-95F5-0608714FBFEE}"/>
              </a:ext>
            </a:extLst>
          </p:cNvPr>
          <p:cNvSpPr txBox="1"/>
          <p:nvPr/>
        </p:nvSpPr>
        <p:spPr>
          <a:xfrm>
            <a:off x="4981137" y="1225927"/>
            <a:ext cx="588402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accent4"/>
                </a:solidFill>
              </a:rPr>
              <a:t>OUR GOAL</a:t>
            </a:r>
          </a:p>
          <a:p>
            <a:endParaRPr lang="en-US" sz="2400" dirty="0"/>
          </a:p>
          <a:p>
            <a:r>
              <a:rPr lang="vi-VN" sz="2400" dirty="0"/>
              <a:t>Tối ưu nguồn lực, hạn chế những công việc thủ công cho nhân viên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vi-VN" sz="2400" dirty="0"/>
          </a:p>
          <a:p>
            <a:r>
              <a:rPr lang="vi-VN" sz="2400" dirty="0"/>
              <a:t>Nâng cao trải nghiệm sống &amp; học tập cho sinh viên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vi-VN" sz="2400" dirty="0"/>
          </a:p>
          <a:p>
            <a:r>
              <a:rPr lang="vi-VN" sz="2400" dirty="0"/>
              <a:t>Quản lý minh bạch, chuyên nghiệp, hiện đại</a:t>
            </a:r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05CDBA-769D-E02B-0628-8A14306EB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524BD-A1C6-5279-8712-C4E43CC8C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Quy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vụ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7B2B3-771D-C0F1-1CB8-0A3E8B8B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Picture 2" descr="A diagram of a flowchart&#10;&#10;AI-generated content may be incorrect.">
            <a:extLst>
              <a:ext uri="{FF2B5EF4-FFF2-40B4-BE49-F238E27FC236}">
                <a16:creationId xmlns:a16="http://schemas.microsoft.com/office/drawing/2014/main" id="{C797C767-1189-F34C-3763-9D88E9CF0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418" y="934720"/>
            <a:ext cx="2991165" cy="5373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B605D9-4245-318F-038C-E5CF952D1FE7}"/>
              </a:ext>
            </a:extLst>
          </p:cNvPr>
          <p:cNvSpPr txBox="1"/>
          <p:nvPr/>
        </p:nvSpPr>
        <p:spPr>
          <a:xfrm>
            <a:off x="338736" y="934720"/>
            <a:ext cx="285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Người </a:t>
            </a:r>
            <a:r>
              <a:rPr lang="en-US" dirty="0" err="1">
                <a:latin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Times New Roman" panose="02020603050405020304" pitchFamily="18" charset="0"/>
              </a:rPr>
              <a:t>kí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Times New Roman" panose="02020603050405020304" pitchFamily="18" charset="0"/>
              </a:rPr>
              <a:t>phòng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78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6FA90-7965-4E46-DDB2-657F2C2C0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6B917-6AE7-AE1E-1DB6-231B6D71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Ca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57EDEC-CADD-86F5-B266-92752C23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31FA7A-2DFE-9D23-60B0-0402D88C0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184" y="850242"/>
            <a:ext cx="4513632" cy="534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17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E4942-5B4D-43EF-D1B5-99DBAF843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7A73-A60C-6C6B-3A81-FAF4F8EB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3.2. Ca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rã</a:t>
            </a:r>
            <a:r>
              <a:rPr lang="en-US" dirty="0"/>
              <a:t> – Quản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6288B-A65B-70C7-4658-1F325B3F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9C44101B-7396-5D12-F39B-A13C26739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847" y="831549"/>
            <a:ext cx="4894306" cy="552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78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878F2-04E8-AEEE-8A6C-859074F3B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DE07F-463A-C93A-AC7F-271D66433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3.3. Ca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rã</a:t>
            </a:r>
            <a:r>
              <a:rPr lang="en-US" dirty="0"/>
              <a:t> –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EBDBD-B836-2D51-6A68-F988EBB1B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E716A3-2A23-8A61-F298-36A12B83B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806685"/>
            <a:ext cx="7111999" cy="524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4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5F33A-8CE3-AD91-1E9C-B941B19D4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E2660-A396-EB46-52D6-4290B518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4.1.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– Quản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8EC08-491B-38C0-35DF-78AEAFCC2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65274-1C65-2A34-DF2A-E58F58BEE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250" y="868943"/>
            <a:ext cx="8729500" cy="512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33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</TotalTime>
  <Words>381</Words>
  <Application>Microsoft Macintosh PowerPoint</Application>
  <PresentationFormat>Widescreen</PresentationFormat>
  <Paragraphs>72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Lato</vt:lpstr>
      <vt:lpstr>Tw Cen MT</vt:lpstr>
      <vt:lpstr>Office Theme</vt:lpstr>
      <vt:lpstr>PowerPoint Presentation</vt:lpstr>
      <vt:lpstr>PowerPoint Presentation</vt:lpstr>
      <vt:lpstr>1. Giới thiệu đề tài</vt:lpstr>
      <vt:lpstr>1. Giới thiệu đề tài</vt:lpstr>
      <vt:lpstr>2. Quy trình nghiệp vụ</vt:lpstr>
      <vt:lpstr>3.1. Ca sử dụng tổng quát</vt:lpstr>
      <vt:lpstr>3.2. Ca sử dụng phân rã – Quản lý phòng</vt:lpstr>
      <vt:lpstr>3.3. Ca sử dụng phân rã – Đăng kí phòng</vt:lpstr>
      <vt:lpstr>4.1. Mô hình hóa cấu trúc – Quản lý phòng</vt:lpstr>
      <vt:lpstr>4.2. Mô hình hóa cấu trúc – Đăng kí phòng</vt:lpstr>
      <vt:lpstr>5. Mô hình hóa tương tác – Đăng kí phòng</vt:lpstr>
      <vt:lpstr>6. Sơ đồ máy trạng thái</vt:lpstr>
      <vt:lpstr>7. Kiến trúc tổng thể của hệ thống</vt:lpstr>
      <vt:lpstr>8. Thiết kế ERD</vt:lpstr>
      <vt:lpstr>9. 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Tran Quang Minh 20225047</cp:lastModifiedBy>
  <cp:revision>16</cp:revision>
  <dcterms:created xsi:type="dcterms:W3CDTF">2021-05-28T04:32:29Z</dcterms:created>
  <dcterms:modified xsi:type="dcterms:W3CDTF">2025-05-23T08:00:43Z</dcterms:modified>
</cp:coreProperties>
</file>

<file path=docProps/thumbnail.jpeg>
</file>